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9" r:id="rId2"/>
    <p:sldId id="298" r:id="rId3"/>
    <p:sldId id="297" r:id="rId4"/>
    <p:sldId id="306" r:id="rId5"/>
    <p:sldId id="315" r:id="rId6"/>
    <p:sldId id="299" r:id="rId7"/>
    <p:sldId id="317" r:id="rId8"/>
    <p:sldId id="308" r:id="rId9"/>
    <p:sldId id="307" r:id="rId10"/>
    <p:sldId id="316" r:id="rId11"/>
    <p:sldId id="293" r:id="rId1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92D050"/>
    <a:srgbClr val="F8F8F8"/>
    <a:srgbClr val="339933"/>
    <a:srgbClr val="10C0D2"/>
    <a:srgbClr val="FFC000"/>
    <a:srgbClr val="00FF99"/>
    <a:srgbClr val="F59E00"/>
    <a:srgbClr val="68AF23"/>
    <a:srgbClr val="25B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13" autoAdjust="0"/>
  </p:normalViewPr>
  <p:slideViewPr>
    <p:cSldViewPr snapToGrid="0">
      <p:cViewPr varScale="1">
        <p:scale>
          <a:sx n="109" d="100"/>
          <a:sy n="109" d="100"/>
        </p:scale>
        <p:origin x="12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3317" y="-91"/>
      </p:cViewPr>
      <p:guideLst>
        <p:guide orient="horz" pos="3126"/>
        <p:guide pos="2140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70" tIns="45135" rIns="90270" bIns="45135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0"/>
            <a:ext cx="294614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70" tIns="45135" rIns="90270" bIns="4513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3288"/>
            <a:ext cx="5437168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70" tIns="45135" rIns="90270" bIns="45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50"/>
            <a:ext cx="294614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70" tIns="45135" rIns="90270" bIns="45135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50"/>
            <a:ext cx="294614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70" tIns="45135" rIns="90270" bIns="4513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7FDBD83-7EEF-4E9E-9C07-003ABB93913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7960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49911" y="9429750"/>
            <a:ext cx="2946144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270" tIns="45135" rIns="90270" bIns="45135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76C6379-8DC4-44F0-AFBD-BCB0E5B51158}" type="slidenum">
              <a:rPr lang="de-DE" sz="1200"/>
              <a:pPr algn="r" eaLnBrk="1" hangingPunct="1"/>
              <a:t>1</a:t>
            </a:fld>
            <a:endParaRPr lang="de-DE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FDBD83-7EEF-4E9E-9C07-003ABB93913F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9289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FDBD83-7EEF-4E9E-9C07-003ABB93913F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0409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FDBD83-7EEF-4E9E-9C07-003ABB93913F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607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FDBD83-7EEF-4E9E-9C07-003ABB93913F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21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bh_logo_farbig_rgb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088" y="63500"/>
            <a:ext cx="1169987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49409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Futura Lt B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Futura Lt B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Futura Lt B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Futura Lt BT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3" descr="pbh_logo_farbig_rg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7801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31"/>
          <p:cNvSpPr txBox="1">
            <a:spLocks noChangeArrowheads="1"/>
          </p:cNvSpPr>
          <p:nvPr/>
        </p:nvSpPr>
        <p:spPr bwMode="auto">
          <a:xfrm>
            <a:off x="222250" y="5048250"/>
            <a:ext cx="6289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3600" b="1"/>
              <a:t>Stadt Ibbenbüren</a:t>
            </a:r>
          </a:p>
        </p:txBody>
      </p:sp>
      <p:sp>
        <p:nvSpPr>
          <p:cNvPr id="2052" name="Text Box 32"/>
          <p:cNvSpPr txBox="1">
            <a:spLocks noChangeArrowheads="1"/>
          </p:cNvSpPr>
          <p:nvPr/>
        </p:nvSpPr>
        <p:spPr bwMode="auto">
          <a:xfrm>
            <a:off x="244475" y="5694363"/>
            <a:ext cx="889952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800" b="1" dirty="0"/>
              <a:t>Bebauungsplan Nr. 117  „Nahversorgungszentrum </a:t>
            </a:r>
            <a:r>
              <a:rPr lang="de-DE" sz="1800" b="1" dirty="0" err="1"/>
              <a:t>RheinerStraße</a:t>
            </a:r>
            <a:r>
              <a:rPr lang="de-DE" sz="1800" b="1" dirty="0"/>
              <a:t>“ </a:t>
            </a:r>
          </a:p>
          <a:p>
            <a:pPr eaLnBrk="1" hangingPunct="1">
              <a:spcBef>
                <a:spcPct val="50000"/>
              </a:spcBef>
            </a:pPr>
            <a:r>
              <a:rPr lang="de-DE" sz="1800" b="1" dirty="0"/>
              <a:t>– Berichtigung Flächennutzungsplan </a:t>
            </a:r>
          </a:p>
        </p:txBody>
      </p:sp>
      <p:sp>
        <p:nvSpPr>
          <p:cNvPr id="5125" name="Text Box 35"/>
          <p:cNvSpPr txBox="1">
            <a:spLocks noChangeArrowheads="1"/>
          </p:cNvSpPr>
          <p:nvPr/>
        </p:nvSpPr>
        <p:spPr bwMode="auto">
          <a:xfrm>
            <a:off x="7154333" y="6617832"/>
            <a:ext cx="18356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800" dirty="0"/>
              <a:t>Bürgerversammlung    28.01.2020</a:t>
            </a:r>
          </a:p>
          <a:p>
            <a:pPr eaLnBrk="1" hangingPunct="1">
              <a:spcBef>
                <a:spcPct val="50000"/>
              </a:spcBef>
            </a:pPr>
            <a:endParaRPr lang="de-DE" sz="800" dirty="0"/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884488" y="153988"/>
            <a:ext cx="1349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solidFill>
                  <a:srgbClr val="F59E00"/>
                </a:solidFill>
              </a:rPr>
              <a:t>Städtebau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4854575" y="388938"/>
            <a:ext cx="1755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solidFill>
                  <a:srgbClr val="68AF23"/>
                </a:solidFill>
              </a:rPr>
              <a:t>Freiraumplanung</a:t>
            </a: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3927475" y="903288"/>
            <a:ext cx="1755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solidFill>
                  <a:srgbClr val="25BAE2"/>
                </a:solidFill>
              </a:rPr>
              <a:t>Wasserwirtschaft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384300" y="858838"/>
            <a:ext cx="1755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solidFill>
                  <a:srgbClr val="999999"/>
                </a:solidFill>
              </a:rPr>
              <a:t>Verkehrswesen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176213" y="344488"/>
            <a:ext cx="2127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>
                <a:solidFill>
                  <a:srgbClr val="4E4E4E"/>
                </a:solidFill>
              </a:rPr>
              <a:t>Ingenieurvermessung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A3539AF-D5C7-40CF-B6AF-E2546E0B4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0651" y="4874297"/>
            <a:ext cx="1439362" cy="123678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38DCD71-77C8-45B2-BE61-528DC6884FB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3812"/>
          <a:stretch/>
        </p:blipFill>
        <p:spPr>
          <a:xfrm>
            <a:off x="0" y="1388269"/>
            <a:ext cx="9144000" cy="338363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8000" fill="hold"/>
                                        <p:tgtEl>
                                          <p:spTgt spid="413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" dur="8900" fill="hold"/>
                                        <p:tgtEl>
                                          <p:spTgt spid="413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ccel="50000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0" dur="10000" fill="hold"/>
                                        <p:tgtEl>
                                          <p:spTgt spid="413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2" dur="7850" fill="hold"/>
                                        <p:tgtEl>
                                          <p:spTgt spid="413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12000" fill="hold"/>
                                        <p:tgtEl>
                                          <p:spTgt spid="413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0"/>
      <p:bldP spid="4132" grpId="0"/>
      <p:bldP spid="4134" grpId="0"/>
      <p:bldP spid="4135" grpId="0"/>
      <p:bldP spid="4136" grpId="0"/>
      <p:bldP spid="41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2666844" cy="646331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Textliche Festsetzungen zur Gestaltung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B86B40F-20EA-4A6C-A8F2-C174483A14AA}"/>
              </a:ext>
            </a:extLst>
          </p:cNvPr>
          <p:cNvSpPr/>
          <p:nvPr/>
        </p:nvSpPr>
        <p:spPr>
          <a:xfrm>
            <a:off x="102733" y="1399852"/>
            <a:ext cx="8883005" cy="216982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1.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Werbeanlagen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 sind nur an der Stätte der Leistung zulässig, ausgenommen hiervon sind einzelne, einheitlich gestaltete Hinweisschilder die gruppenweise zusammengefasst sind.</a:t>
            </a:r>
            <a:b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2. Großflächige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Werbetafeln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, größer als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4,50 m²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, sind im gesamten Geltungsbereich unzulässig.   Dies gilt auch für die Gruppierung von mehr als 2 nach Satz 1 zulässigen Tafeln.</a:t>
            </a:r>
            <a:b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3. Unzulässig sind alle reflektierenden und sich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bewegende Werbeanlagen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, wie Laufschrift, Leuchtkörper, die in kurzen Abständen ein bzw. ausgeschaltet werden oder ihre Farbe wechseln.</a:t>
            </a:r>
            <a:b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4.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Werbeanlagen an Gebäuden 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sind pro Gebäudeseite nur bis zu einer Höhe von 1,00 m und einer Länge von max. der Hälfte der jeweiligen Außenwand (höchstens jedoch 6,00 m) unterhalb der Traufe zulässig;</a:t>
            </a:r>
            <a:b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Werbeausleger nur bis zu einer Höhe von 1,50 m².</a:t>
            </a:r>
            <a:b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5. </a:t>
            </a:r>
            <a:r>
              <a:rPr lang="de-DE" sz="900" dirty="0">
                <a:solidFill>
                  <a:srgbClr val="FF0000"/>
                </a:solidFill>
                <a:latin typeface="Arial" panose="020B0604020202020204" pitchFamily="34" charset="0"/>
              </a:rPr>
              <a:t>Werbeanlagen an baulichen Anlagen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</a:rPr>
              <a:t>, die keine Gebäude sind (Schornsteine, Dachaufbauten, Pylone usw.) sind nur ausnahmsweise zulässig, wenn sie eine Größe von 5,00 m² und eine Höhe von 10,00 m über GOK nicht überschreiten.</a:t>
            </a:r>
          </a:p>
        </p:txBody>
      </p:sp>
    </p:spTree>
    <p:extLst>
      <p:ext uri="{BB962C8B-B14F-4D97-AF65-F5344CB8AC3E}">
        <p14:creationId xmlns:p14="http://schemas.microsoft.com/office/powerpoint/2010/main" val="4205335377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46137" y="2151727"/>
            <a:ext cx="74517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2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 Lt BT" pitchFamily="34" charset="0"/>
              </a:rPr>
              <a:t>Wir bedanken uns für Ihre Aufmerksamkeit</a:t>
            </a:r>
          </a:p>
          <a:p>
            <a:pPr algn="ctr">
              <a:defRPr/>
            </a:pPr>
            <a:endParaRPr lang="de-DE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utura Lt BT" pitchFamily="34" charset="0"/>
            </a:endParaRPr>
          </a:p>
          <a:p>
            <a:pPr algn="ctr">
              <a:defRPr/>
            </a:pPr>
            <a:endParaRPr lang="de-DE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utura Lt BT" pitchFamily="34" charset="0"/>
            </a:endParaRPr>
          </a:p>
          <a:p>
            <a:pPr algn="ctr">
              <a:defRPr/>
            </a:pPr>
            <a:r>
              <a:rPr lang="de-DE" altLang="de-DE" sz="3200" b="1" dirty="0">
                <a:solidFill>
                  <a:srgbClr val="0E4291"/>
                </a:solidFill>
              </a:rPr>
              <a:t>Protokoll unter: </a:t>
            </a:r>
            <a:r>
              <a:rPr lang="de-DE" altLang="de-DE" sz="3200" b="1" dirty="0">
                <a:solidFill>
                  <a:srgbClr val="67CD0B"/>
                </a:solidFill>
              </a:rPr>
              <a:t>www.ibbenbueren.de/bauleitplanung</a:t>
            </a:r>
          </a:p>
          <a:p>
            <a:pPr algn="ctr">
              <a:defRPr/>
            </a:pPr>
            <a:endParaRPr lang="de-DE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utura Lt BT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2140936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Übersichtslageplan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876FFF4-4265-4816-A3C9-1F80E7B48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83"/>
          <a:stretch/>
        </p:blipFill>
        <p:spPr>
          <a:xfrm>
            <a:off x="102733" y="791980"/>
            <a:ext cx="8926967" cy="5700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974021C8-C1B0-49CA-BF4D-EBA8FCA85D37}"/>
              </a:ext>
            </a:extLst>
          </p:cNvPr>
          <p:cNvSpPr/>
          <p:nvPr/>
        </p:nvSpPr>
        <p:spPr bwMode="auto">
          <a:xfrm rot="17434697">
            <a:off x="7383250" y="1969731"/>
            <a:ext cx="742983" cy="936202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2274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2140936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Örtliche Situation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16B4-0E02-4E76-88EE-86C162F2FF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" t="5999" r="4615" b="5978"/>
          <a:stretch/>
        </p:blipFill>
        <p:spPr>
          <a:xfrm>
            <a:off x="102733" y="683745"/>
            <a:ext cx="8830252" cy="6059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8A98D490-C605-470B-9FE8-3DFED49ED994}"/>
              </a:ext>
            </a:extLst>
          </p:cNvPr>
          <p:cNvSpPr/>
          <p:nvPr/>
        </p:nvSpPr>
        <p:spPr bwMode="auto">
          <a:xfrm rot="17434697">
            <a:off x="1690598" y="1875366"/>
            <a:ext cx="769408" cy="13707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18237C8-E203-4D0C-91B4-440C7DAEE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81" y="80475"/>
            <a:ext cx="8942386" cy="5540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102733" y="212360"/>
            <a:ext cx="2140936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Örtliche Situation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6C19BCA-1581-4F1E-9312-24ED320645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1" y="3672377"/>
            <a:ext cx="2699239" cy="17994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E7574BA-7781-4F23-8A50-48BD08AA1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6883" y="4979498"/>
            <a:ext cx="3196492" cy="17980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C926F752-5B80-470C-AF5D-E4924034D0CA}"/>
              </a:ext>
            </a:extLst>
          </p:cNvPr>
          <p:cNvSpPr/>
          <p:nvPr/>
        </p:nvSpPr>
        <p:spPr bwMode="auto">
          <a:xfrm>
            <a:off x="1477108" y="369277"/>
            <a:ext cx="7367954" cy="5384070"/>
          </a:xfrm>
          <a:custGeom>
            <a:avLst/>
            <a:gdLst>
              <a:gd name="connsiteX0" fmla="*/ 140677 w 7315200"/>
              <a:gd name="connsiteY0" fmla="*/ 1776046 h 5319346"/>
              <a:gd name="connsiteX1" fmla="*/ 1318846 w 7315200"/>
              <a:gd name="connsiteY1" fmla="*/ 1573823 h 5319346"/>
              <a:gd name="connsiteX2" fmla="*/ 2409092 w 7315200"/>
              <a:gd name="connsiteY2" fmla="*/ 2057400 h 5319346"/>
              <a:gd name="connsiteX3" fmla="*/ 3050930 w 7315200"/>
              <a:gd name="connsiteY3" fmla="*/ 378069 h 5319346"/>
              <a:gd name="connsiteX4" fmla="*/ 5644661 w 7315200"/>
              <a:gd name="connsiteY4" fmla="*/ 0 h 5319346"/>
              <a:gd name="connsiteX5" fmla="*/ 7315200 w 7315200"/>
              <a:gd name="connsiteY5" fmla="*/ 5319346 h 5319346"/>
              <a:gd name="connsiteX6" fmla="*/ 35169 w 7315200"/>
              <a:gd name="connsiteY6" fmla="*/ 2382715 h 5319346"/>
              <a:gd name="connsiteX7" fmla="*/ 0 w 7315200"/>
              <a:gd name="connsiteY7" fmla="*/ 2294792 h 5319346"/>
              <a:gd name="connsiteX8" fmla="*/ 26377 w 7315200"/>
              <a:gd name="connsiteY8" fmla="*/ 2136531 h 5319346"/>
              <a:gd name="connsiteX9" fmla="*/ 61546 w 7315200"/>
              <a:gd name="connsiteY9" fmla="*/ 2039815 h 5319346"/>
              <a:gd name="connsiteX10" fmla="*/ 105507 w 7315200"/>
              <a:gd name="connsiteY10" fmla="*/ 1837592 h 5319346"/>
              <a:gd name="connsiteX11" fmla="*/ 79130 w 7315200"/>
              <a:gd name="connsiteY11" fmla="*/ 1758461 h 5319346"/>
              <a:gd name="connsiteX12" fmla="*/ 140677 w 7315200"/>
              <a:gd name="connsiteY12" fmla="*/ 1776046 h 5319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5200" h="5319346">
                <a:moveTo>
                  <a:pt x="140677" y="1776046"/>
                </a:moveTo>
                <a:lnTo>
                  <a:pt x="1318846" y="1573823"/>
                </a:lnTo>
                <a:lnTo>
                  <a:pt x="2409092" y="2057400"/>
                </a:lnTo>
                <a:lnTo>
                  <a:pt x="3050930" y="378069"/>
                </a:lnTo>
                <a:lnTo>
                  <a:pt x="5644661" y="0"/>
                </a:lnTo>
                <a:lnTo>
                  <a:pt x="7315200" y="5319346"/>
                </a:lnTo>
                <a:lnTo>
                  <a:pt x="35169" y="2382715"/>
                </a:lnTo>
                <a:lnTo>
                  <a:pt x="0" y="2294792"/>
                </a:lnTo>
                <a:lnTo>
                  <a:pt x="26377" y="2136531"/>
                </a:lnTo>
                <a:lnTo>
                  <a:pt x="61546" y="2039815"/>
                </a:lnTo>
                <a:lnTo>
                  <a:pt x="105507" y="1837592"/>
                </a:lnTo>
                <a:lnTo>
                  <a:pt x="79130" y="1758461"/>
                </a:lnTo>
                <a:lnTo>
                  <a:pt x="140677" y="1776046"/>
                </a:lnTo>
                <a:close/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3950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2" y="212360"/>
            <a:ext cx="2921821" cy="92333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Vorhaben- und Erschließungsplan Nr. 203 „</a:t>
            </a:r>
            <a:r>
              <a:rPr lang="de-DE" sz="1800" dirty="0" err="1"/>
              <a:t>Werseborgweg</a:t>
            </a:r>
            <a:r>
              <a:rPr lang="de-DE" sz="1800" dirty="0"/>
              <a:t>“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BFC6A4F-4376-495B-A169-3724142F3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2" y="1457841"/>
            <a:ext cx="8807516" cy="53020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C2EE66-901A-4B9B-9D88-D927BA1C781B}"/>
              </a:ext>
            </a:extLst>
          </p:cNvPr>
          <p:cNvSpPr txBox="1"/>
          <p:nvPr/>
        </p:nvSpPr>
        <p:spPr>
          <a:xfrm>
            <a:off x="4695093" y="212360"/>
            <a:ext cx="2628900" cy="10926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b="1" dirty="0"/>
              <a:t>Planungsziele: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/>
              <a:t>Stärkung/Attraktivierung der Nahversorgung </a:t>
            </a:r>
            <a:r>
              <a:rPr lang="de-DE" sz="900" dirty="0"/>
              <a:t>(u.a. durch Flächenzusammenlegung)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100" dirty="0"/>
              <a:t>Absicherung der Wohnnutzung </a:t>
            </a:r>
            <a:r>
              <a:rPr lang="de-DE" sz="900" dirty="0"/>
              <a:t>(innerhalb eines Mischgebietes)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7DEAD7C-50A7-4EF2-AC1B-C50FDD8C78F6}"/>
              </a:ext>
            </a:extLst>
          </p:cNvPr>
          <p:cNvSpPr/>
          <p:nvPr/>
        </p:nvSpPr>
        <p:spPr bwMode="auto">
          <a:xfrm>
            <a:off x="3017958" y="3261946"/>
            <a:ext cx="852855" cy="32531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FC4FDF5C-F8D9-4E61-9144-2582A337B42B}"/>
              </a:ext>
            </a:extLst>
          </p:cNvPr>
          <p:cNvSpPr/>
          <p:nvPr/>
        </p:nvSpPr>
        <p:spPr bwMode="auto">
          <a:xfrm>
            <a:off x="3969727" y="3261946"/>
            <a:ext cx="852855" cy="32531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5B8DBD3C-FD97-49AE-9AD1-14628C92CFCE}"/>
              </a:ext>
            </a:extLst>
          </p:cNvPr>
          <p:cNvSpPr/>
          <p:nvPr/>
        </p:nvSpPr>
        <p:spPr bwMode="auto">
          <a:xfrm>
            <a:off x="5020410" y="3587262"/>
            <a:ext cx="852855" cy="32531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049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7575917F-276C-414F-BBCB-CB96F0D2D786}"/>
              </a:ext>
            </a:extLst>
          </p:cNvPr>
          <p:cNvSpPr txBox="1"/>
          <p:nvPr/>
        </p:nvSpPr>
        <p:spPr>
          <a:xfrm>
            <a:off x="170515" y="436037"/>
            <a:ext cx="1730019" cy="52322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dirty="0"/>
              <a:t>FNP rechtswirksam (06.04.1978)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1DDB131-FB46-4FAB-9636-4F991B029F81}"/>
              </a:ext>
            </a:extLst>
          </p:cNvPr>
          <p:cNvSpPr txBox="1"/>
          <p:nvPr/>
        </p:nvSpPr>
        <p:spPr>
          <a:xfrm>
            <a:off x="4677509" y="436037"/>
            <a:ext cx="1893122" cy="52322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400" dirty="0"/>
              <a:t>FNP Berichtigung</a:t>
            </a:r>
          </a:p>
          <a:p>
            <a:pPr>
              <a:defRPr/>
            </a:pPr>
            <a:endParaRPr lang="de-DE" sz="1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CDF8A5-0583-4E5B-89FF-13E6E60B6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15" y="1147061"/>
            <a:ext cx="5814180" cy="3829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E6CF995-D938-4978-A0A0-53C66D7AF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747" y="1147062"/>
            <a:ext cx="2999979" cy="3829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62435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1567805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Gewerbelärm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3BCC9E6-FEDF-47EC-BCF5-7B76757C4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2" y="782593"/>
            <a:ext cx="8983769" cy="5388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334109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2140936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B-Plan Entwurf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30F313-4296-4417-93F5-12D6D41E2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2" y="212360"/>
            <a:ext cx="8940465" cy="6276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562253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02733" y="212360"/>
            <a:ext cx="2666844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dirty="0"/>
              <a:t>Textliche Festsetzungen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550E5D6-3E29-4071-BBE4-268A16EE5506}"/>
              </a:ext>
            </a:extLst>
          </p:cNvPr>
          <p:cNvSpPr/>
          <p:nvPr/>
        </p:nvSpPr>
        <p:spPr>
          <a:xfrm>
            <a:off x="102733" y="757299"/>
            <a:ext cx="8979721" cy="563231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  <a:t>1. Sonstiges Sondergebiet</a:t>
            </a:r>
            <a:b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1.1. Das "Sonstige Sondergebiet" (gem. § 11 Abs. 3 </a:t>
            </a:r>
            <a:r>
              <a:rPr lang="de-DE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BauNVO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) mit der Zweckbestimmung Einzelhandel dient der Ansiedlung eines großflächigen Einzelhandelsbetriebes mit einem beschränkten Sortiment an Waren und eines Bekleidungsbetriebes zum Verkauf an Endverbraucher sowie kleineren Einzelhandel, Verwaltungs- und Dienstleistungseinrichtungen.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1.1.1. Im "Sonstigen Sondergebiet" ist nur </a:t>
            </a:r>
            <a:r>
              <a:rPr lang="de-DE" sz="800" dirty="0">
                <a:latin typeface="Arial" panose="020B0604020202020204" pitchFamily="34" charset="0"/>
              </a:rPr>
              <a:t>ein Einzelhandelsbetrieb der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Lebensmittelnahversorgung (als Vollsortimenter)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mit folgenden Sortimenten und insgesamt max.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1.548 m²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Verkaufsfläche (VKF) zulässig: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● Nahrungs- und Genussmittel (inkl. Getränke) mit max. 1.500 m² VKF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● sonstige Sortimente (z. B. Aktionsware) mit max. 150 m² VKF, aber max. 10% der realisierten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Gesamtverkaufsfläche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●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Backshop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mit max. 48 m² VKF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1.1.2. Im "Sonstigen Sondergebiet" ist nur ein Einzelhandelsbetrieb zum Verkauf von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Bekleidung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mit max.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200 m²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Verkaufsfläche (VKF)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1.1.3. Im "Sonstigen Sondergebiet" sind einzelne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Verwaltungs- und Dienstleistungseinrichtungen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mit max.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200 m²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Bruttogeschossfläche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1.2 .Im "Sonstigen Sondergebiet" sind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Stellplätze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für Besucher (Kunden),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Ladestationen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für Elektrofahrzeuge sowie deren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Zu- und Ausfahrten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nur innerhalb des mit "ST" festgesetzten Bereiches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9 Abs. 1 Nr. 4 BauGB)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1.3. Stellplätze für Mitarbeiter sind auch außerhalb der festgesetzten Stellplatzbereiche und außerhalb der überbaubaren Grundstücksflächen zulässig. 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9 Abs. 1 Nr. 4 BauGB)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1.4. Im Zuge von Baumaßnahmen im Bereich der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Dachflächen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sind diese zu mindestens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50% zu begrünen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. Ausnahmsweise (zum Beispiel im Falle zu großer Steilheit) ist eine gleich große Fläche mit Photovoltaikanlagen zu versehen. Eine Kombination von beidem ist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9 Abs. 1 Nr. 20 BauGB)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  <a:t>2. Mischgebiet</a:t>
            </a:r>
            <a:b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2.1. Im Mischgebiet sind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Einzelhandelsbetriebe, Gartenbaubetriebe und Tankstellen sowie Vergnügungsstätten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(auch ausnahmsweise) nicht zulässig. 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1 Abs. 5 und 6  i. V. m. § 6 Abs. 2 und 3 </a:t>
            </a:r>
            <a:r>
              <a:rPr lang="de-DE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BauNVO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2.2. Bei der Errichtung, Änderung oder Nutzungsänderung von Gebäuden müssen in den zum nicht nur vorübergehenden Aufenthalt von Menschen vorgesehenen Räumen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Schallschutzfenster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der Schallschutzklasse 4 zur Rheiner Straße bzw. Schallschutzklasse 3 zu den übrigen Seiten gemäß VDI - Richtlinie 2719 verwandt werden. 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9 Abs. 1 Nr. 24 BauGB)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  <a:t>3. Gesamter Geltungsbereich</a:t>
            </a:r>
            <a:br>
              <a:rPr lang="de-DE" sz="800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3.1. Im Randbereich oder innerhalb von Stellplatzflächen für Kraftfahrzeuge ist pro angefangener 5 Stellplätze je ein hochstämmiger,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heimischer Laubbaum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zu pflanzen und dauerhaft zu pflegen. (§ 9 Abs. 1 Nr. 25a BauGB)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3.2. Nebenanlagen im Sinne des § 14 </a:t>
            </a:r>
            <a:r>
              <a:rPr lang="de-DE" sz="800" dirty="0" err="1">
                <a:solidFill>
                  <a:srgbClr val="000000"/>
                </a:solidFill>
                <a:latin typeface="Arial" panose="020B0604020202020204" pitchFamily="34" charset="0"/>
              </a:rPr>
              <a:t>BauNVO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 sind auch auf den nicht überbaubaren Grundstücksflächen, jedoch nur außerhalb von Pflanz- bzw. Erhaltungsgebotsfläche,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DE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3.3. An der Rheiner Straße sind </a:t>
            </a:r>
            <a:r>
              <a:rPr lang="de-DE" sz="800" dirty="0">
                <a:solidFill>
                  <a:srgbClr val="FF0000"/>
                </a:solidFill>
                <a:latin typeface="Arial" panose="020B0604020202020204" pitchFamily="34" charset="0"/>
              </a:rPr>
              <a:t>Ein- und Ausfahrten </a:t>
            </a: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nur an der dafür festgesetzten Stellen zulässig.</a:t>
            </a:r>
            <a:b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</a:rPr>
              <a:t>(§ 9 Abs. 1 Nr. 4, 11 BauGB)</a:t>
            </a:r>
          </a:p>
        </p:txBody>
      </p:sp>
    </p:spTree>
    <p:extLst>
      <p:ext uri="{BB962C8B-B14F-4D97-AF65-F5344CB8AC3E}">
        <p14:creationId xmlns:p14="http://schemas.microsoft.com/office/powerpoint/2010/main" val="3326892176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2_PBH-Präsentation Normallfolie">
  <a:themeElements>
    <a:clrScheme name="Präsentation K31n Lien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PBH-Präsentation Normallfolie">
      <a:majorFont>
        <a:latin typeface="Futura Lt BT"/>
        <a:ea typeface=""/>
        <a:cs typeface=""/>
      </a:majorFont>
      <a:minorFont>
        <a:latin typeface="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chemeClr val="accent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äsentation K31n Lien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K31n Lien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K31n Lien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K31n Lien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K31n Lien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K31n Lien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K31n Lien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</Words>
  <Application>Microsoft Office PowerPoint</Application>
  <PresentationFormat>Bildschirmpräsentation (4:3)</PresentationFormat>
  <Paragraphs>51</Paragraphs>
  <Slides>11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Futura Lt BT</vt:lpstr>
      <vt:lpstr>2_PBH-Präsentation Normallfolie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Your User Name</dc:creator>
  <cp:lastModifiedBy>StermannK</cp:lastModifiedBy>
  <cp:revision>388</cp:revision>
  <cp:lastPrinted>2019-03-04T14:29:34Z</cp:lastPrinted>
  <dcterms:created xsi:type="dcterms:W3CDTF">2007-06-19T09:29:11Z</dcterms:created>
  <dcterms:modified xsi:type="dcterms:W3CDTF">2020-01-27T11:04:35Z</dcterms:modified>
</cp:coreProperties>
</file>